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5" r:id="rId3"/>
    <p:sldId id="275" r:id="rId4"/>
    <p:sldId id="258" r:id="rId5"/>
    <p:sldId id="268" r:id="rId6"/>
    <p:sldId id="272" r:id="rId7"/>
    <p:sldId id="274" r:id="rId8"/>
    <p:sldId id="284" r:id="rId9"/>
    <p:sldId id="273" r:id="rId10"/>
    <p:sldId id="259" r:id="rId11"/>
    <p:sldId id="269" r:id="rId12"/>
    <p:sldId id="257" r:id="rId13"/>
    <p:sldId id="292" r:id="rId14"/>
    <p:sldId id="294" r:id="rId15"/>
    <p:sldId id="289" r:id="rId16"/>
    <p:sldId id="290" r:id="rId17"/>
    <p:sldId id="291" r:id="rId18"/>
    <p:sldId id="293" r:id="rId19"/>
    <p:sldId id="260" r:id="rId20"/>
    <p:sldId id="267" r:id="rId21"/>
    <p:sldId id="280" r:id="rId22"/>
    <p:sldId id="281" r:id="rId23"/>
    <p:sldId id="276" r:id="rId24"/>
    <p:sldId id="266" r:id="rId25"/>
    <p:sldId id="295" r:id="rId26"/>
    <p:sldId id="277" r:id="rId27"/>
    <p:sldId id="278" r:id="rId28"/>
    <p:sldId id="279" r:id="rId29"/>
    <p:sldId id="263" r:id="rId30"/>
    <p:sldId id="296" r:id="rId31"/>
    <p:sldId id="264" r:id="rId32"/>
    <p:sldId id="282" r:id="rId33"/>
    <p:sldId id="283" r:id="rId34"/>
    <p:sldId id="285" r:id="rId35"/>
    <p:sldId id="286" r:id="rId36"/>
    <p:sldId id="288" r:id="rId37"/>
    <p:sldId id="287" r:id="rId38"/>
    <p:sldId id="271" r:id="rId39"/>
    <p:sldId id="270" r:id="rId40"/>
    <p:sldId id="261" r:id="rId41"/>
    <p:sldId id="262"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3535" autoAdjust="0"/>
  </p:normalViewPr>
  <p:slideViewPr>
    <p:cSldViewPr>
      <p:cViewPr>
        <p:scale>
          <a:sx n="66" d="100"/>
          <a:sy n="66" d="100"/>
        </p:scale>
        <p:origin x="-1506"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D11BC2-C036-4259-BBBA-98F433EA9AA2}" type="datetimeFigureOut">
              <a:rPr lang="tr-TR" smtClean="0"/>
              <a:t>14.06.2013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BB55F4-AEBC-4DCC-BBD1-CF4D9E494821}" type="slidenum">
              <a:rPr lang="tr-TR" smtClean="0"/>
              <a:t>‹#›</a:t>
            </a:fld>
            <a:endParaRPr lang="tr-TR"/>
          </a:p>
        </p:txBody>
      </p:sp>
    </p:spTree>
    <p:extLst>
      <p:ext uri="{BB962C8B-B14F-4D97-AF65-F5344CB8AC3E}">
        <p14:creationId xmlns:p14="http://schemas.microsoft.com/office/powerpoint/2010/main" val="47968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BB55F4-AEBC-4DCC-BBD1-CF4D9E494821}" type="slidenum">
              <a:rPr lang="tr-TR" smtClean="0"/>
              <a:t>10</a:t>
            </a:fld>
            <a:endParaRPr lang="tr-TR"/>
          </a:p>
        </p:txBody>
      </p:sp>
    </p:spTree>
    <p:extLst>
      <p:ext uri="{BB962C8B-B14F-4D97-AF65-F5344CB8AC3E}">
        <p14:creationId xmlns:p14="http://schemas.microsoft.com/office/powerpoint/2010/main" val="197470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BB55F4-AEBC-4DCC-BBD1-CF4D9E494821}" type="slidenum">
              <a:rPr lang="tr-TR" smtClean="0"/>
              <a:t>13</a:t>
            </a:fld>
            <a:endParaRPr lang="tr-TR"/>
          </a:p>
        </p:txBody>
      </p:sp>
    </p:spTree>
    <p:extLst>
      <p:ext uri="{BB962C8B-B14F-4D97-AF65-F5344CB8AC3E}">
        <p14:creationId xmlns:p14="http://schemas.microsoft.com/office/powerpoint/2010/main" val="130668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BB55F4-AEBC-4DCC-BBD1-CF4D9E494821}" type="slidenum">
              <a:rPr lang="tr-TR" smtClean="0"/>
              <a:t>16</a:t>
            </a:fld>
            <a:endParaRPr lang="tr-TR"/>
          </a:p>
        </p:txBody>
      </p:sp>
    </p:spTree>
    <p:extLst>
      <p:ext uri="{BB962C8B-B14F-4D97-AF65-F5344CB8AC3E}">
        <p14:creationId xmlns:p14="http://schemas.microsoft.com/office/powerpoint/2010/main" val="78168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BB55F4-AEBC-4DCC-BBD1-CF4D9E494821}" type="slidenum">
              <a:rPr lang="tr-TR" smtClean="0"/>
              <a:t>18</a:t>
            </a:fld>
            <a:endParaRPr lang="tr-TR"/>
          </a:p>
        </p:txBody>
      </p:sp>
    </p:spTree>
    <p:extLst>
      <p:ext uri="{BB962C8B-B14F-4D97-AF65-F5344CB8AC3E}">
        <p14:creationId xmlns:p14="http://schemas.microsoft.com/office/powerpoint/2010/main" val="2593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6BCD175-FD8C-4D4F-B72D-22419AC2FA22}" type="datetimeFigureOut">
              <a:rPr lang="tr-TR" smtClean="0"/>
              <a:t>14.06.2013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95E24B-F92E-46CD-8C98-69337B02007E}" type="slidenum">
              <a:rPr lang="tr-TR" smtClean="0"/>
              <a:t>‹#›</a:t>
            </a:fld>
            <a:endParaRPr lang="tr-TR"/>
          </a:p>
        </p:txBody>
      </p:sp>
    </p:spTree>
    <p:extLst>
      <p:ext uri="{BB962C8B-B14F-4D97-AF65-F5344CB8AC3E}">
        <p14:creationId xmlns:p14="http://schemas.microsoft.com/office/powerpoint/2010/main" val="206091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6BCD175-FD8C-4D4F-B72D-22419AC2FA22}" type="datetimeFigureOut">
              <a:rPr lang="tr-TR" smtClean="0"/>
              <a:t>14.06.2013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95E24B-F92E-46CD-8C98-69337B02007E}" type="slidenum">
              <a:rPr lang="tr-TR" smtClean="0"/>
              <a:t>‹#›</a:t>
            </a:fld>
            <a:endParaRPr lang="tr-TR"/>
          </a:p>
        </p:txBody>
      </p:sp>
    </p:spTree>
    <p:extLst>
      <p:ext uri="{BB962C8B-B14F-4D97-AF65-F5344CB8AC3E}">
        <p14:creationId xmlns:p14="http://schemas.microsoft.com/office/powerpoint/2010/main" val="74647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6BCD175-FD8C-4D4F-B72D-22419AC2FA22}" type="datetimeFigureOut">
              <a:rPr lang="tr-TR" smtClean="0"/>
              <a:t>14.06.2013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95E24B-F92E-46CD-8C98-69337B02007E}" type="slidenum">
              <a:rPr lang="tr-TR" smtClean="0"/>
              <a:t>‹#›</a:t>
            </a:fld>
            <a:endParaRPr lang="tr-TR"/>
          </a:p>
        </p:txBody>
      </p:sp>
    </p:spTree>
    <p:extLst>
      <p:ext uri="{BB962C8B-B14F-4D97-AF65-F5344CB8AC3E}">
        <p14:creationId xmlns:p14="http://schemas.microsoft.com/office/powerpoint/2010/main" val="381946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6BCD175-FD8C-4D4F-B72D-22419AC2FA22}" type="datetimeFigureOut">
              <a:rPr lang="tr-TR" smtClean="0"/>
              <a:t>14.06.2013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95E24B-F92E-46CD-8C98-69337B02007E}" type="slidenum">
              <a:rPr lang="tr-TR" smtClean="0"/>
              <a:t>‹#›</a:t>
            </a:fld>
            <a:endParaRPr lang="tr-TR"/>
          </a:p>
        </p:txBody>
      </p:sp>
    </p:spTree>
    <p:extLst>
      <p:ext uri="{BB962C8B-B14F-4D97-AF65-F5344CB8AC3E}">
        <p14:creationId xmlns:p14="http://schemas.microsoft.com/office/powerpoint/2010/main" val="259702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6BCD175-FD8C-4D4F-B72D-22419AC2FA22}" type="datetimeFigureOut">
              <a:rPr lang="tr-TR" smtClean="0"/>
              <a:t>14.06.2013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95E24B-F92E-46CD-8C98-69337B02007E}" type="slidenum">
              <a:rPr lang="tr-TR" smtClean="0"/>
              <a:t>‹#›</a:t>
            </a:fld>
            <a:endParaRPr lang="tr-TR"/>
          </a:p>
        </p:txBody>
      </p:sp>
    </p:spTree>
    <p:extLst>
      <p:ext uri="{BB962C8B-B14F-4D97-AF65-F5344CB8AC3E}">
        <p14:creationId xmlns:p14="http://schemas.microsoft.com/office/powerpoint/2010/main" val="16992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6BCD175-FD8C-4D4F-B72D-22419AC2FA22}" type="datetimeFigureOut">
              <a:rPr lang="tr-TR" smtClean="0"/>
              <a:t>14.06.2013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95E24B-F92E-46CD-8C98-69337B02007E}" type="slidenum">
              <a:rPr lang="tr-TR" smtClean="0"/>
              <a:t>‹#›</a:t>
            </a:fld>
            <a:endParaRPr lang="tr-TR"/>
          </a:p>
        </p:txBody>
      </p:sp>
    </p:spTree>
    <p:extLst>
      <p:ext uri="{BB962C8B-B14F-4D97-AF65-F5344CB8AC3E}">
        <p14:creationId xmlns:p14="http://schemas.microsoft.com/office/powerpoint/2010/main" val="409905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6BCD175-FD8C-4D4F-B72D-22419AC2FA22}" type="datetimeFigureOut">
              <a:rPr lang="tr-TR" smtClean="0"/>
              <a:t>14.06.2013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B95E24B-F92E-46CD-8C98-69337B02007E}" type="slidenum">
              <a:rPr lang="tr-TR" smtClean="0"/>
              <a:t>‹#›</a:t>
            </a:fld>
            <a:endParaRPr lang="tr-TR"/>
          </a:p>
        </p:txBody>
      </p:sp>
    </p:spTree>
    <p:extLst>
      <p:ext uri="{BB962C8B-B14F-4D97-AF65-F5344CB8AC3E}">
        <p14:creationId xmlns:p14="http://schemas.microsoft.com/office/powerpoint/2010/main" val="424671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6BCD175-FD8C-4D4F-B72D-22419AC2FA22}" type="datetimeFigureOut">
              <a:rPr lang="tr-TR" smtClean="0"/>
              <a:t>14.06.2013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B95E24B-F92E-46CD-8C98-69337B02007E}" type="slidenum">
              <a:rPr lang="tr-TR" smtClean="0"/>
              <a:t>‹#›</a:t>
            </a:fld>
            <a:endParaRPr lang="tr-TR"/>
          </a:p>
        </p:txBody>
      </p:sp>
    </p:spTree>
    <p:extLst>
      <p:ext uri="{BB962C8B-B14F-4D97-AF65-F5344CB8AC3E}">
        <p14:creationId xmlns:p14="http://schemas.microsoft.com/office/powerpoint/2010/main" val="317713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6BCD175-FD8C-4D4F-B72D-22419AC2FA22}" type="datetimeFigureOut">
              <a:rPr lang="tr-TR" smtClean="0"/>
              <a:t>14.06.2013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B95E24B-F92E-46CD-8C98-69337B02007E}" type="slidenum">
              <a:rPr lang="tr-TR" smtClean="0"/>
              <a:t>‹#›</a:t>
            </a:fld>
            <a:endParaRPr lang="tr-TR"/>
          </a:p>
        </p:txBody>
      </p:sp>
    </p:spTree>
    <p:extLst>
      <p:ext uri="{BB962C8B-B14F-4D97-AF65-F5344CB8AC3E}">
        <p14:creationId xmlns:p14="http://schemas.microsoft.com/office/powerpoint/2010/main" val="124208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6BCD175-FD8C-4D4F-B72D-22419AC2FA22}" type="datetimeFigureOut">
              <a:rPr lang="tr-TR" smtClean="0"/>
              <a:t>14.06.2013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95E24B-F92E-46CD-8C98-69337B02007E}" type="slidenum">
              <a:rPr lang="tr-TR" smtClean="0"/>
              <a:t>‹#›</a:t>
            </a:fld>
            <a:endParaRPr lang="tr-TR"/>
          </a:p>
        </p:txBody>
      </p:sp>
    </p:spTree>
    <p:extLst>
      <p:ext uri="{BB962C8B-B14F-4D97-AF65-F5344CB8AC3E}">
        <p14:creationId xmlns:p14="http://schemas.microsoft.com/office/powerpoint/2010/main" val="321618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6BCD175-FD8C-4D4F-B72D-22419AC2FA22}" type="datetimeFigureOut">
              <a:rPr lang="tr-TR" smtClean="0"/>
              <a:t>14.06.2013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95E24B-F92E-46CD-8C98-69337B02007E}" type="slidenum">
              <a:rPr lang="tr-TR" smtClean="0"/>
              <a:t>‹#›</a:t>
            </a:fld>
            <a:endParaRPr lang="tr-TR"/>
          </a:p>
        </p:txBody>
      </p:sp>
    </p:spTree>
    <p:extLst>
      <p:ext uri="{BB962C8B-B14F-4D97-AF65-F5344CB8AC3E}">
        <p14:creationId xmlns:p14="http://schemas.microsoft.com/office/powerpoint/2010/main" val="66582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CD175-FD8C-4D4F-B72D-22419AC2FA22}" type="datetimeFigureOut">
              <a:rPr lang="tr-TR" smtClean="0"/>
              <a:t>14.06.2013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5E24B-F92E-46CD-8C98-69337B02007E}" type="slidenum">
              <a:rPr lang="tr-TR" smtClean="0"/>
              <a:t>‹#›</a:t>
            </a:fld>
            <a:endParaRPr lang="tr-TR"/>
          </a:p>
        </p:txBody>
      </p:sp>
    </p:spTree>
    <p:extLst>
      <p:ext uri="{BB962C8B-B14F-4D97-AF65-F5344CB8AC3E}">
        <p14:creationId xmlns:p14="http://schemas.microsoft.com/office/powerpoint/2010/main" val="3774254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lipmekani.com/wp-content/uploads/2010/02/bel-a%C4%9Fr%C4%B1s%C4%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88" y="404664"/>
            <a:ext cx="748883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6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uranuslu.net/icerikresimleri/belfitigi/siyat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20"/>
            <a:ext cx="4318364" cy="6641639"/>
          </a:xfrm>
          <a:prstGeom prst="rect">
            <a:avLst/>
          </a:prstGeom>
          <a:noFill/>
          <a:extLst>
            <a:ext uri="{909E8E84-426E-40DD-AFC4-6F175D3DCCD1}">
              <a14:hiddenFill xmlns:a14="http://schemas.microsoft.com/office/drawing/2010/main">
                <a:solidFill>
                  <a:srgbClr val="FFFFFF"/>
                </a:solidFill>
              </a14:hiddenFill>
            </a:ext>
          </a:extLst>
        </p:spPr>
      </p:pic>
      <p:sp>
        <p:nvSpPr>
          <p:cNvPr id="6" name="Alt Başlık 5"/>
          <p:cNvSpPr>
            <a:spLocks noGrp="1"/>
          </p:cNvSpPr>
          <p:nvPr>
            <p:ph type="subTitle" idx="1"/>
          </p:nvPr>
        </p:nvSpPr>
        <p:spPr>
          <a:xfrm>
            <a:off x="4318364" y="27721"/>
            <a:ext cx="4825636" cy="6641638"/>
          </a:xfrm>
        </p:spPr>
        <p:txBody>
          <a:bodyPr/>
          <a:lstStyle/>
          <a:p>
            <a:endParaRPr lang="tr-TR" dirty="0" smtClean="0"/>
          </a:p>
          <a:p>
            <a:endParaRPr lang="tr-TR" dirty="0"/>
          </a:p>
          <a:p>
            <a:endParaRPr lang="tr-TR" dirty="0" smtClean="0"/>
          </a:p>
          <a:p>
            <a:endParaRPr lang="tr-TR" dirty="0"/>
          </a:p>
          <a:p>
            <a:r>
              <a:rPr lang="tr-TR" dirty="0" smtClean="0"/>
              <a:t>      Siyatik sinirinin anatomik olarak çıkışı ve arka bacak boyunca inişi</a:t>
            </a:r>
            <a:endParaRPr lang="tr-TR" dirty="0"/>
          </a:p>
        </p:txBody>
      </p:sp>
    </p:spTree>
    <p:extLst>
      <p:ext uri="{BB962C8B-B14F-4D97-AF65-F5344CB8AC3E}">
        <p14:creationId xmlns:p14="http://schemas.microsoft.com/office/powerpoint/2010/main" val="415818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Duruş bozukluğu(</a:t>
            </a:r>
            <a:r>
              <a:rPr lang="tr-TR" dirty="0" err="1" smtClean="0"/>
              <a:t>Postür</a:t>
            </a:r>
            <a:r>
              <a:rPr lang="tr-TR" dirty="0" smtClean="0"/>
              <a:t> bozukluğu)</a:t>
            </a:r>
            <a:endParaRPr lang="tr-TR" dirty="0"/>
          </a:p>
        </p:txBody>
      </p:sp>
      <p:pic>
        <p:nvPicPr>
          <p:cNvPr id="9218" name="Picture 2" descr="http://alexandertech-dublin.com/images/back_pain_s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00808"/>
            <a:ext cx="460851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93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me: bel-fitigi.jpg &#10;Views: 26562 &#10;Size: 13,1 KB (Kilobyte) &#10;ID: 264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0" y="692696"/>
            <a:ext cx="3810000"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Alt Başlık 3"/>
          <p:cNvSpPr>
            <a:spLocks noGrp="1"/>
          </p:cNvSpPr>
          <p:nvPr>
            <p:ph type="subTitle" idx="1"/>
          </p:nvPr>
        </p:nvSpPr>
        <p:spPr>
          <a:xfrm>
            <a:off x="3845790" y="0"/>
            <a:ext cx="5298210" cy="6858000"/>
          </a:xfrm>
        </p:spPr>
        <p:txBody>
          <a:bodyPr/>
          <a:lstStyle/>
          <a:p>
            <a:r>
              <a:rPr lang="tr-TR" b="1" dirty="0"/>
              <a:t>Teşhis nasıl konur?</a:t>
            </a:r>
          </a:p>
          <a:p>
            <a:r>
              <a:rPr lang="tr-TR" dirty="0"/>
              <a:t>Çoğu vakada hastanın görünümü, hastanın ifadesi, basit bir muayene kesin teşhis koydurur. Ancak hastalığın şeklini belirlemek ve diğer hastalıklardan ayırt etmek için laboratuvar tetkikleri, düz röntgen, tomografi, MR gerekebilir.</a:t>
            </a:r>
          </a:p>
          <a:p>
            <a:r>
              <a:rPr lang="tr-TR" dirty="0"/>
              <a:t> </a:t>
            </a:r>
          </a:p>
          <a:p>
            <a:endParaRPr lang="tr-TR" dirty="0"/>
          </a:p>
        </p:txBody>
      </p:sp>
    </p:spTree>
    <p:extLst>
      <p:ext uri="{BB962C8B-B14F-4D97-AF65-F5344CB8AC3E}">
        <p14:creationId xmlns:p14="http://schemas.microsoft.com/office/powerpoint/2010/main" val="160602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Bel Hareketleri </a:t>
            </a:r>
            <a:endParaRPr lang="tr-TR" dirty="0"/>
          </a:p>
        </p:txBody>
      </p:sp>
      <p:pic>
        <p:nvPicPr>
          <p:cNvPr id="4098" name="Picture 2" descr="http://www.springerimages.com/img/Images/BMC/VOL=2004.5/ISU=1/ART=107/MediaObjects/MEDIUM_12891_2004_Article_107_Fig1_HTM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060848"/>
            <a:ext cx="662473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0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Düz bacak kaldırma testi(SLR)</a:t>
            </a:r>
            <a:endParaRPr lang="tr-TR" dirty="0"/>
          </a:p>
        </p:txBody>
      </p:sp>
      <p:pic>
        <p:nvPicPr>
          <p:cNvPr id="6146" name="Picture 2" descr="http://o.quizlet.com/oXhXSp1S7ISAyerH.AJyU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16832"/>
            <a:ext cx="633670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0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Nörolojik muayene</a:t>
            </a:r>
            <a:endParaRPr lang="tr-TR" dirty="0"/>
          </a:p>
        </p:txBody>
      </p:sp>
      <p:pic>
        <p:nvPicPr>
          <p:cNvPr id="1026" name="Picture 2" descr="http://www.drstevenjdolgoff.com/index_html_files/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702" y="1916832"/>
            <a:ext cx="6753674" cy="46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56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Nörolojik muayene</a:t>
            </a:r>
            <a:endParaRPr lang="tr-TR" dirty="0"/>
          </a:p>
        </p:txBody>
      </p:sp>
      <p:pic>
        <p:nvPicPr>
          <p:cNvPr id="2050" name="Picture 2" descr="http://www.aafp.org/afp/2008/1001/afp20081001p835-f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00808"/>
            <a:ext cx="684076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550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Nörolojik muayene</a:t>
            </a:r>
            <a:endParaRPr lang="tr-TR" dirty="0"/>
          </a:p>
        </p:txBody>
      </p:sp>
      <p:pic>
        <p:nvPicPr>
          <p:cNvPr id="3074" name="Picture 2" descr="http://www.aan.com/globals/axon/assets/491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92954"/>
            <a:ext cx="612068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31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Muayene </a:t>
            </a:r>
            <a:r>
              <a:rPr lang="tr-TR" dirty="0" err="1" smtClean="0"/>
              <a:t>palpasyon</a:t>
            </a:r>
            <a:endParaRPr lang="tr-TR" dirty="0"/>
          </a:p>
        </p:txBody>
      </p:sp>
      <p:pic>
        <p:nvPicPr>
          <p:cNvPr id="5122" name="Picture 2" descr="http://myoclinic.ca/wp-content/uploads/2010/08/PPP-10-07-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72816"/>
            <a:ext cx="633670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723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688632"/>
          </a:xfrm>
        </p:spPr>
        <p:txBody>
          <a:bodyPr>
            <a:normAutofit fontScale="62500" lnSpcReduction="20000"/>
          </a:bodyPr>
          <a:lstStyle/>
          <a:p>
            <a:pPr marL="0" indent="0">
              <a:buNone/>
            </a:pPr>
            <a:r>
              <a:rPr lang="tr-TR" b="1" dirty="0"/>
              <a:t>Bel fıtığının tedavisi nasıldır ?</a:t>
            </a:r>
          </a:p>
          <a:p>
            <a:pPr marL="0" indent="0">
              <a:buNone/>
            </a:pPr>
            <a:r>
              <a:rPr lang="tr-TR" b="1" dirty="0"/>
              <a:t>Kısa süreli yatak istirahati, hastanın en rahat ettiği pozisyonda ve iyi bir yatakta olmalıdır. Yatak sert ve düzgün olmalı vücut ağırlığı ile çökmemelidir. Sırtüstü uzanıp bacakların altına yastık koymak en iyi dinlenme şeklidir. Ayrıca baldır bir koltuk üzerine konur ve sırt üstü yatarak dinlenmek mümkündür.</a:t>
            </a:r>
          </a:p>
          <a:p>
            <a:pPr marL="0" indent="0">
              <a:buNone/>
            </a:pPr>
            <a:r>
              <a:rPr lang="tr-TR" b="1" dirty="0"/>
              <a:t>Ağrı kesici, kas gevşetici, ilaçlar faydalıdır. Kronikleşmiş hastalarda </a:t>
            </a:r>
            <a:r>
              <a:rPr lang="tr-TR" b="1" dirty="0" err="1"/>
              <a:t>antidepresan</a:t>
            </a:r>
            <a:r>
              <a:rPr lang="tr-TR" b="1" dirty="0"/>
              <a:t> ilaç kullanılmalıdır. Ani başlayan bel ve bacak ağrısında en iyi tedavi </a:t>
            </a:r>
            <a:r>
              <a:rPr lang="tr-TR" b="1" dirty="0" err="1"/>
              <a:t>epidural</a:t>
            </a:r>
            <a:r>
              <a:rPr lang="tr-TR" b="1" dirty="0"/>
              <a:t> yoldan yapılacak lokal </a:t>
            </a:r>
            <a:r>
              <a:rPr lang="tr-TR" b="1" dirty="0" err="1"/>
              <a:t>anestezik</a:t>
            </a:r>
            <a:r>
              <a:rPr lang="tr-TR" b="1" dirty="0"/>
              <a:t> ve </a:t>
            </a:r>
            <a:r>
              <a:rPr lang="tr-TR" b="1" dirty="0" err="1"/>
              <a:t>steroid</a:t>
            </a:r>
            <a:r>
              <a:rPr lang="tr-TR" b="1" dirty="0"/>
              <a:t> karışımı ilaçların verilmesidir. Bu tedavi ilk iki hafta içindeki hastalarda çok etkilidir. Fonksiyonel </a:t>
            </a:r>
            <a:r>
              <a:rPr lang="tr-TR" b="1" dirty="0" err="1"/>
              <a:t>skolyoz</a:t>
            </a:r>
            <a:r>
              <a:rPr lang="tr-TR" b="1" dirty="0"/>
              <a:t> (omurganın yana eğriliği) varsa </a:t>
            </a:r>
            <a:r>
              <a:rPr lang="tr-TR" b="1" dirty="0" err="1"/>
              <a:t>korseleme</a:t>
            </a:r>
            <a:r>
              <a:rPr lang="tr-TR" b="1" dirty="0"/>
              <a:t> gerekebilir. Korse kullanımı uzun süreli olmamalıdır.</a:t>
            </a:r>
          </a:p>
          <a:p>
            <a:pPr marL="0" indent="0">
              <a:buNone/>
            </a:pPr>
            <a:r>
              <a:rPr lang="tr-TR" b="1" dirty="0"/>
              <a:t>Yüzeysel ve derin ısıtıcılar, düşük frekanslı akımlar ve traksiyonla uygulanan fizik tedavi ve rehabilitasyon hastaların büyük çoğunluğunda şikayetlerin geçmesine yardımcı olur.</a:t>
            </a:r>
          </a:p>
          <a:p>
            <a:pPr marL="0" indent="0">
              <a:buNone/>
            </a:pPr>
            <a:r>
              <a:rPr lang="tr-TR" b="1" dirty="0"/>
              <a:t>Bütün hastalara bel koruma prensipleri ve hastalığın aşamasına göre egzersizler gösterilmelidir. Birkaç kür yapılan tıbbi ve fizik tedaviye rağmen geçmeyen ağrılar, kuvvet kaybı ilerleyici olanlar, görüntüleme yöntemleri ile çok büyük fıtığı olanlar cerrahi olarak tedavi edilmelidir. Hastaların büyük çoğunluğunda 4-6 hafta içinde iyileşme sağlanır. Yapılan bütün tedavilere rağmen kronik ağrılı hasta oranı oldukça yüksektir.</a:t>
            </a:r>
          </a:p>
          <a:p>
            <a:pPr marL="0" indent="0">
              <a:buNone/>
            </a:pPr>
            <a:endParaRPr lang="tr-TR" dirty="0"/>
          </a:p>
        </p:txBody>
      </p:sp>
    </p:spTree>
    <p:extLst>
      <p:ext uri="{BB962C8B-B14F-4D97-AF65-F5344CB8AC3E}">
        <p14:creationId xmlns:p14="http://schemas.microsoft.com/office/powerpoint/2010/main" val="2226769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smtClean="0"/>
              <a:t>Bel Omurları( </a:t>
            </a:r>
            <a:r>
              <a:rPr lang="tr-TR" dirty="0" err="1" smtClean="0"/>
              <a:t>Lomber</a:t>
            </a:r>
            <a:r>
              <a:rPr lang="tr-TR" dirty="0" smtClean="0"/>
              <a:t> Omurga)</a:t>
            </a:r>
            <a:br>
              <a:rPr lang="tr-TR" dirty="0" smtClean="0"/>
            </a:br>
            <a:endParaRPr lang="tr-TR" dirty="0"/>
          </a:p>
        </p:txBody>
      </p:sp>
      <p:pic>
        <p:nvPicPr>
          <p:cNvPr id="5122" name="Picture 2" descr="Skeletal system highlighting the lumbar sp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72816"/>
            <a:ext cx="5328592"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49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Ağrılı Hastada İlaç Tedavisi</a:t>
            </a:r>
            <a:endParaRPr lang="tr-TR" dirty="0"/>
          </a:p>
        </p:txBody>
      </p:sp>
      <p:pic>
        <p:nvPicPr>
          <p:cNvPr id="7170" name="Picture 2" descr="A person takes a pain reli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1" y="1988840"/>
            <a:ext cx="4695825"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34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Enjeksiyon Tedavileri</a:t>
            </a:r>
            <a:endParaRPr lang="tr-TR" dirty="0"/>
          </a:p>
        </p:txBody>
      </p:sp>
      <p:pic>
        <p:nvPicPr>
          <p:cNvPr id="20482" name="Picture 2" descr="http://s.wsj.net/public/resources/images/PJ-AX521_ACHES_D_20101018161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060848"/>
            <a:ext cx="504056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058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Enjeksiyon teknikler</a:t>
            </a:r>
            <a:endParaRPr lang="tr-TR" dirty="0"/>
          </a:p>
        </p:txBody>
      </p:sp>
      <p:pic>
        <p:nvPicPr>
          <p:cNvPr id="21506" name="Picture 2" descr="http://blog.medivisuals.com/Portals/55295/images/Lumbar-Injections-205033_01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488" y="1772816"/>
            <a:ext cx="5685815"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161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Bel Korseleri (</a:t>
            </a:r>
            <a:r>
              <a:rPr lang="tr-TR" dirty="0" err="1" smtClean="0"/>
              <a:t>Lumbostat</a:t>
            </a:r>
            <a:r>
              <a:rPr lang="tr-TR" dirty="0" smtClean="0"/>
              <a:t> Korseler)</a:t>
            </a:r>
            <a:endParaRPr lang="tr-TR" dirty="0"/>
          </a:p>
        </p:txBody>
      </p:sp>
      <p:pic>
        <p:nvPicPr>
          <p:cNvPr id="16386" name="Picture 2" descr="http://www.ozmedsaglik.com.tr/ProductImages/89790/Borthocare-lumbosakral-fleksible-balenli-bel-korsesi-25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700808"/>
            <a:ext cx="309634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77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Bel Korsesi</a:t>
            </a:r>
            <a:endParaRPr lang="tr-TR" dirty="0"/>
          </a:p>
        </p:txBody>
      </p:sp>
      <p:pic>
        <p:nvPicPr>
          <p:cNvPr id="6146" name="Picture 2" descr="Worker wearing back support be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195" y="1772816"/>
            <a:ext cx="469582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16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Bel Korsesi</a:t>
            </a:r>
            <a:endParaRPr lang="tr-TR" dirty="0"/>
          </a:p>
        </p:txBody>
      </p:sp>
      <p:pic>
        <p:nvPicPr>
          <p:cNvPr id="7170" name="Picture 2" descr="http://t1.gstatic.com/images?q=tbn:ANd9GcTPe375QMVzpM2EZShR3FDJCX7KPfhxab0z9WPOTwmex3Qis0I2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32856"/>
            <a:ext cx="511256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77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Hot Pack (sıcak su torba) kazanları</a:t>
            </a:r>
            <a:endParaRPr lang="tr-TR" dirty="0"/>
          </a:p>
        </p:txBody>
      </p:sp>
      <p:pic>
        <p:nvPicPr>
          <p:cNvPr id="17410" name="Picture 2" descr="http://atitibbicihazlar.com/images/products/hp-001-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16832"/>
            <a:ext cx="4320480"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388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Slikat</a:t>
            </a:r>
            <a:r>
              <a:rPr lang="tr-TR" dirty="0" smtClean="0"/>
              <a:t> Jel içeren torbalar</a:t>
            </a:r>
            <a:endParaRPr lang="tr-TR" dirty="0"/>
          </a:p>
        </p:txBody>
      </p:sp>
      <p:pic>
        <p:nvPicPr>
          <p:cNvPr id="18434" name="Picture 2" descr="http://images.ticiz.com/948981_w640_h640_imag06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6408712" cy="408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19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Vakum Tedavisi</a:t>
            </a:r>
            <a:endParaRPr lang="tr-TR" dirty="0"/>
          </a:p>
        </p:txBody>
      </p:sp>
      <p:pic>
        <p:nvPicPr>
          <p:cNvPr id="19458" name="Picture 2" descr="http://www.orucoglu.com.tr/dosya/up/galeri/b_ec3f097907344aa434063c1856b05d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358718"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419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Lomber</a:t>
            </a:r>
            <a:r>
              <a:rPr lang="tr-TR" dirty="0" smtClean="0"/>
              <a:t> (bel) traksiyon cihazı</a:t>
            </a:r>
            <a:endParaRPr lang="tr-TR" dirty="0"/>
          </a:p>
        </p:txBody>
      </p:sp>
      <p:pic>
        <p:nvPicPr>
          <p:cNvPr id="3074" name="Picture 2" descr="http://coyotechiropractic.com/clients/4844/images/Coyote_spinal_decompressionS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5688632"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Sağlıklı ve </a:t>
            </a:r>
            <a:r>
              <a:rPr lang="tr-TR" dirty="0" err="1"/>
              <a:t>O</a:t>
            </a:r>
            <a:r>
              <a:rPr lang="tr-TR" dirty="0" err="1" smtClean="0"/>
              <a:t>steoartritik</a:t>
            </a:r>
            <a:r>
              <a:rPr lang="tr-TR" dirty="0" smtClean="0"/>
              <a:t> Omurga</a:t>
            </a:r>
            <a:endParaRPr lang="tr-TR" dirty="0"/>
          </a:p>
        </p:txBody>
      </p:sp>
      <p:pic>
        <p:nvPicPr>
          <p:cNvPr id="15362" name="Picture 2" descr="http://www.advancedspineanddisc.com/images/DualOsteoarthritisSpineChronicLowBackPainDiscPittsburghCranberry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348880"/>
            <a:ext cx="626469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6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Lomber</a:t>
            </a:r>
            <a:r>
              <a:rPr lang="tr-TR" dirty="0" smtClean="0"/>
              <a:t> </a:t>
            </a:r>
            <a:r>
              <a:rPr lang="tr-TR" dirty="0" err="1" smtClean="0"/>
              <a:t>Manuplasyon</a:t>
            </a:r>
            <a:r>
              <a:rPr lang="tr-TR" dirty="0" smtClean="0"/>
              <a:t> </a:t>
            </a:r>
            <a:endParaRPr lang="tr-TR" dirty="0"/>
          </a:p>
        </p:txBody>
      </p:sp>
      <p:pic>
        <p:nvPicPr>
          <p:cNvPr id="8194" name="Picture 2" descr="http://www.fisiobrain.com/web/wp-content/uploads/2012/10/lumb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7"/>
            <a:ext cx="5832648" cy="338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425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TENS(</a:t>
            </a:r>
            <a:r>
              <a:rPr lang="tr-TR" dirty="0" err="1" smtClean="0"/>
              <a:t>Transcutaneous</a:t>
            </a:r>
            <a:r>
              <a:rPr lang="tr-TR" dirty="0" smtClean="0"/>
              <a:t> </a:t>
            </a:r>
            <a:r>
              <a:rPr lang="tr-TR" dirty="0" err="1" smtClean="0"/>
              <a:t>nerve</a:t>
            </a:r>
            <a:r>
              <a:rPr lang="tr-TR" dirty="0" smtClean="0"/>
              <a:t> </a:t>
            </a:r>
            <a:r>
              <a:rPr lang="tr-TR" dirty="0" err="1" smtClean="0"/>
              <a:t>stimulation</a:t>
            </a:r>
            <a:r>
              <a:rPr lang="tr-TR" dirty="0" smtClean="0"/>
              <a:t>)</a:t>
            </a:r>
            <a:endParaRPr lang="tr-TR" dirty="0"/>
          </a:p>
        </p:txBody>
      </p:sp>
      <p:pic>
        <p:nvPicPr>
          <p:cNvPr id="4098" name="Picture 2" descr="http://www.eorthopod.com/sites/default/files/images/TENS_units_intro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28800"/>
            <a:ext cx="4824536" cy="4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759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Ultrason Tedavisi</a:t>
            </a:r>
            <a:endParaRPr lang="tr-TR" dirty="0"/>
          </a:p>
        </p:txBody>
      </p:sp>
      <p:pic>
        <p:nvPicPr>
          <p:cNvPr id="22530" name="Picture 2" descr="http://www.aidmyback.com/_img/x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44824"/>
            <a:ext cx="547260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69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1440160"/>
          </a:xfrm>
        </p:spPr>
        <p:txBody>
          <a:bodyPr/>
          <a:lstStyle/>
          <a:p>
            <a:r>
              <a:rPr lang="tr-TR" dirty="0" smtClean="0"/>
              <a:t>Elektrik akımları ile tedavi</a:t>
            </a:r>
            <a:endParaRPr lang="tr-TR" dirty="0"/>
          </a:p>
        </p:txBody>
      </p:sp>
      <p:pic>
        <p:nvPicPr>
          <p:cNvPr id="23554" name="Picture 2" descr="http://www.azizmd.com/p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04864"/>
            <a:ext cx="705678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88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Laser</a:t>
            </a:r>
            <a:r>
              <a:rPr lang="tr-TR" dirty="0" smtClean="0"/>
              <a:t> Tedavisi</a:t>
            </a:r>
            <a:endParaRPr lang="tr-TR" dirty="0"/>
          </a:p>
        </p:txBody>
      </p:sp>
      <p:pic>
        <p:nvPicPr>
          <p:cNvPr id="25602" name="Picture 2" descr="http://t2.gstatic.com/images?q=tbn:ANd9GcThcRGYa9PlLiNCbo2MHzZsgIlnw_-f1SIoYXOcp1c-0xjbe8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72816"/>
            <a:ext cx="5328592"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106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92100"/>
            <a:ext cx="8229600" cy="1143000"/>
          </a:xfrm>
        </p:spPr>
        <p:txBody>
          <a:bodyPr/>
          <a:lstStyle/>
          <a:p>
            <a:r>
              <a:rPr lang="tr-TR" dirty="0" smtClean="0"/>
              <a:t>Enfraruj Tedavi </a:t>
            </a:r>
            <a:r>
              <a:rPr lang="tr-TR" dirty="0" err="1" smtClean="0"/>
              <a:t>modalitesi</a:t>
            </a:r>
            <a:endParaRPr lang="tr-TR" dirty="0"/>
          </a:p>
        </p:txBody>
      </p:sp>
      <p:pic>
        <p:nvPicPr>
          <p:cNvPr id="26626" name="Picture 2" descr="http://www.teknotronik.com.tr/urun_images/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439248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963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Kombine Cihazlar</a:t>
            </a:r>
            <a:endParaRPr lang="tr-TR" dirty="0"/>
          </a:p>
        </p:txBody>
      </p:sp>
      <p:pic>
        <p:nvPicPr>
          <p:cNvPr id="28674" name="Picture 2" descr="http://t0.gstatic.com/images?q=tbn:ANd9GcT-E7XlQk1LyfNGo3ya4VrTyviwiOgB77hPDF1r9LCydVHUH7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44824"/>
            <a:ext cx="5544615"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15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Enfraruj uygulaması</a:t>
            </a:r>
            <a:endParaRPr lang="tr-TR" dirty="0"/>
          </a:p>
        </p:txBody>
      </p:sp>
      <p:pic>
        <p:nvPicPr>
          <p:cNvPr id="27650" name="Picture 2" descr="http://img818.imageshack.us/img818/9409/nfraru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8069"/>
            <a:ext cx="6048672" cy="395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19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Masaj Teknikleri</a:t>
            </a:r>
            <a:endParaRPr lang="tr-TR" dirty="0"/>
          </a:p>
        </p:txBody>
      </p:sp>
      <p:pic>
        <p:nvPicPr>
          <p:cNvPr id="11266" name="Picture 2" descr="http://img.gawkerassets.com/img/18ixgbfhi2ve7jpg/k-big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640871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97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Masaj Teknikleri</a:t>
            </a:r>
            <a:endParaRPr lang="tr-TR" dirty="0"/>
          </a:p>
        </p:txBody>
      </p:sp>
      <p:pic>
        <p:nvPicPr>
          <p:cNvPr id="10242" name="Picture 2" descr="http://www.bouldertherapeutics.com/wp-content/themes/striking/includes/timthumb.php?src=http://www.bouldertherapeutics.com/wp-content/uploads/2013/03/back-massage-LL.jpg&amp;h=200&amp;w=198&amp;z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492896"/>
            <a:ext cx="424847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24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3356992"/>
            <a:ext cx="7931224" cy="3096344"/>
          </a:xfrm>
        </p:spPr>
        <p:txBody>
          <a:bodyPr>
            <a:normAutofit/>
          </a:bodyPr>
          <a:lstStyle/>
          <a:p>
            <a:pPr marL="0" indent="0">
              <a:buNone/>
            </a:pPr>
            <a:r>
              <a:rPr lang="tr-TR" sz="1600" b="1" dirty="0"/>
              <a:t>Bel fıtığının en önemli belirtisi bel ve bacak ağrısıdır. Başlangıçta belde yerleşik olan ağrı daha sonra bacağa yayılır. Genellikle tek taraflıdır. Taraf değiştirebilir veya iki taraflı olabilir. Bazen hastalar yalnızca bacak ağrısı ile gelir. Ani bir zorlanma yada ters hareket yoksa ağrı daha önce birkaç defa tekrarlamıştır, tedaviyle yada tedavisiz düzelmiştir. Hastada ayrıca bacakta uyuşma, bel hareketlerinde kısıtlanma görülür. Öksürme, hapşırma, uzun süreli oturma, otomobil kullanma, öne doğru eğilme, ağrıyı arttırır. </a:t>
            </a:r>
            <a:r>
              <a:rPr lang="tr-TR" sz="1600" b="1" dirty="0" err="1"/>
              <a:t>Skolyoz</a:t>
            </a:r>
            <a:r>
              <a:rPr lang="tr-TR" sz="1600" b="1" dirty="0"/>
              <a:t> adı verilen belin bir tarafa doğru eğilmesi sık rastlanan bir bulgudur.</a:t>
            </a:r>
          </a:p>
          <a:p>
            <a:pPr marL="0" indent="0">
              <a:buNone/>
            </a:pPr>
            <a:r>
              <a:rPr lang="tr-TR" sz="1600" b="1" dirty="0"/>
              <a:t>Ağrı hafif, orta veya şiddetli olabilir. İleri vakalarda bacak kaslarında erime, incelme, bacakta üşüme olabilir. Çok nadiren bacaklarda özellikle iç taraflarda (iki taraf) his kusuru ve idrar yapamama veya idrar kaçırma görülür. Bu durumda hasta acilen ameliyata sevk edilmelidir.</a:t>
            </a:r>
          </a:p>
        </p:txBody>
      </p:sp>
      <p:pic>
        <p:nvPicPr>
          <p:cNvPr id="4" name="Picture 4" descr="http://www.belboyunfitigi.net/wp-content/uploads/2011/03/belfitigikimlerd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4392488"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855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Users\win7\Desktop\bel a%C4%9Fr%C4%B1s%C4%B1 - Google'da Ara_files\images(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C:\Users\win7\Desktop\bel a%C4%9Fr%C4%B1s%C4%B1 - Google'da Ara_files\images(2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C:\Users\win7\Desktop\bel a%C4%9Fr%C4%B1s%C4%B1 - Google'da Ara_files\images(249)"/>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C:\Users\win7\Desktop\bel a%C4%9Fr%C4%B1s%C4%B1 - Google'da Ara_files\images(249)"/>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0" descr="C:\Users\win7\Desktop\bel a%C4%9Fr%C4%B1s%C4%B1 - Google'da Ara_files\images(249)"/>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12" descr="C:\Users\win7\Desktop\bel a%C4%9Fr%C4%B1s%C4%B1 - Google'da Ara_files\images(249)"/>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tr-TR"/>
              <a:t> </a:t>
            </a:r>
          </a:p>
        </p:txBody>
      </p:sp>
      <p:sp>
        <p:nvSpPr>
          <p:cNvPr id="10" name="AutoShape 14" descr="C:\Users\win7\Desktop\bel a%C4%9Fr%C4%B1s%C4%B1 - Google'da Ara_files\images(21)"/>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6" descr="C:\Users\win7\Desktop\bel a%C4%9Fr%C4%B1s%C4%B1 - Google'da Ara_files\images(21)"/>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4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79775"/>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http://t3.gstatic.com/images?q=tbn:ANd9GcRCTloygoOfGJydQRm6c5axIUK2VSX1jyXOYEVvUZ_UKwXnbcPJc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http://t3.gstatic.com/images?q=tbn:ANd9GcRCTloygoOfGJydQRm6c5axIUK2VSX1jyXOYEVvUZ_UKwXnbcPJc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6" descr="http://t3.gstatic.com/images?q=tbn:ANd9GcRCTloygoOfGJydQRm6c5axIUK2VSX1jyXOYEVvUZ_UKwXnbcPJc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http://t1.gstatic.com/images?q=tbn:ANd9GcQgczF41k3pgK7vB-k8NhlHuCHOMqCN7iM7GQ8OGeJt_ETl9V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685" y="1322161"/>
            <a:ext cx="4744144" cy="414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53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Egzersizler</a:t>
            </a:r>
            <a:endParaRPr lang="tr-TR" dirty="0"/>
          </a:p>
        </p:txBody>
      </p:sp>
      <p:pic>
        <p:nvPicPr>
          <p:cNvPr id="2050" name="Picture 2" descr="http://back-exercises.org/wp-content/uploads/2012/01/back-exercis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025" y="1556792"/>
            <a:ext cx="571500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2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Bel (</a:t>
            </a:r>
            <a:r>
              <a:rPr lang="tr-TR" dirty="0" err="1"/>
              <a:t>l</a:t>
            </a:r>
            <a:r>
              <a:rPr lang="tr-TR" dirty="0" err="1" smtClean="0"/>
              <a:t>omber</a:t>
            </a:r>
            <a:r>
              <a:rPr lang="tr-TR" dirty="0" smtClean="0"/>
              <a:t>)MRI</a:t>
            </a:r>
            <a:endParaRPr lang="tr-TR" dirty="0"/>
          </a:p>
        </p:txBody>
      </p:sp>
      <p:pic>
        <p:nvPicPr>
          <p:cNvPr id="8194" name="Picture 2" descr="http://www.thestudentphysicaltherapist.com/uploads/1/3/2/6/13261333/342319683.jpg?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49016"/>
            <a:ext cx="5040560" cy="381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65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Lomber</a:t>
            </a:r>
            <a:r>
              <a:rPr lang="tr-TR" dirty="0" smtClean="0"/>
              <a:t> </a:t>
            </a:r>
            <a:r>
              <a:rPr lang="tr-TR" dirty="0" err="1" smtClean="0"/>
              <a:t>Stenoz</a:t>
            </a:r>
            <a:endParaRPr lang="tr-TR" dirty="0"/>
          </a:p>
        </p:txBody>
      </p:sp>
      <p:pic>
        <p:nvPicPr>
          <p:cNvPr id="12290" name="Picture 2" descr="http://www.eorthopod.com/sites/default/files/images/lumbar_stenosis_intro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84963"/>
            <a:ext cx="431405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69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4338" name="Picture 2" descr="http://1.bp.blogspot.com/-FObBfsqJXr0/T5MmFt1Bh7I/AAAAAAAABZA/XUzlkXMDdSA/s1600/spinal+canal+stenosis+and+normal.b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44824"/>
            <a:ext cx="5328591"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1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Ağrıya neden olan </a:t>
            </a:r>
            <a:r>
              <a:rPr lang="tr-TR" dirty="0" err="1" smtClean="0"/>
              <a:t>Ligament</a:t>
            </a:r>
            <a:endParaRPr lang="tr-TR" dirty="0"/>
          </a:p>
        </p:txBody>
      </p:sp>
      <p:pic>
        <p:nvPicPr>
          <p:cNvPr id="24578" name="Picture 2" descr="http://idealhealthpt.com/images/Low-Back-Pain-Sprain-St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916832"/>
            <a:ext cx="56166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2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Lomber</a:t>
            </a:r>
            <a:r>
              <a:rPr lang="tr-TR" dirty="0" smtClean="0"/>
              <a:t> </a:t>
            </a:r>
            <a:r>
              <a:rPr lang="tr-TR" dirty="0" err="1" smtClean="0"/>
              <a:t>Instabilite</a:t>
            </a:r>
            <a:endParaRPr lang="tr-TR" dirty="0"/>
          </a:p>
        </p:txBody>
      </p:sp>
      <p:pic>
        <p:nvPicPr>
          <p:cNvPr id="13314" name="Picture 2" descr="http://www.eorthopod.com/sites/default/files/images/lumbar_stenosis_caus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44824"/>
            <a:ext cx="561662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0711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6388</TotalTime>
  <Words>501</Words>
  <Application>Microsoft Office PowerPoint</Application>
  <PresentationFormat>Ekran Gösterisi (4:3)</PresentationFormat>
  <Paragraphs>54</Paragraphs>
  <Slides>41</Slides>
  <Notes>4</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Ofis Teması</vt:lpstr>
      <vt:lpstr>PowerPoint Sunusu</vt:lpstr>
      <vt:lpstr> Bel Omurları( Lomber Omurga) </vt:lpstr>
      <vt:lpstr>Sağlıklı ve Osteoartritik Omurga</vt:lpstr>
      <vt:lpstr>PowerPoint Sunusu</vt:lpstr>
      <vt:lpstr>Bel (lomber)MRI</vt:lpstr>
      <vt:lpstr>Lomber Stenoz</vt:lpstr>
      <vt:lpstr>PowerPoint Sunusu</vt:lpstr>
      <vt:lpstr>Ağrıya neden olan Ligament</vt:lpstr>
      <vt:lpstr>Lomber Instabilite</vt:lpstr>
      <vt:lpstr>PowerPoint Sunusu</vt:lpstr>
      <vt:lpstr>Duruş bozukluğu(Postür bozukluğu)</vt:lpstr>
      <vt:lpstr>PowerPoint Sunusu</vt:lpstr>
      <vt:lpstr>Bel Hareketleri </vt:lpstr>
      <vt:lpstr>Düz bacak kaldırma testi(SLR)</vt:lpstr>
      <vt:lpstr>Nörolojik muayene</vt:lpstr>
      <vt:lpstr>Nörolojik muayene</vt:lpstr>
      <vt:lpstr>Nörolojik muayene</vt:lpstr>
      <vt:lpstr>Muayene palpasyon</vt:lpstr>
      <vt:lpstr>PowerPoint Sunusu</vt:lpstr>
      <vt:lpstr>Ağrılı Hastada İlaç Tedavisi</vt:lpstr>
      <vt:lpstr>Enjeksiyon Tedavileri</vt:lpstr>
      <vt:lpstr>Enjeksiyon teknikler</vt:lpstr>
      <vt:lpstr>Bel Korseleri (Lumbostat Korseler)</vt:lpstr>
      <vt:lpstr>Bel Korsesi</vt:lpstr>
      <vt:lpstr>Bel Korsesi</vt:lpstr>
      <vt:lpstr>Hot Pack (sıcak su torba) kazanları</vt:lpstr>
      <vt:lpstr>Slikat Jel içeren torbalar</vt:lpstr>
      <vt:lpstr>Vakum Tedavisi</vt:lpstr>
      <vt:lpstr>Lomber (bel) traksiyon cihazı</vt:lpstr>
      <vt:lpstr>Lomber Manuplasyon </vt:lpstr>
      <vt:lpstr>TENS(Transcutaneous nerve stimulation)</vt:lpstr>
      <vt:lpstr>Ultrason Tedavisi</vt:lpstr>
      <vt:lpstr>Elektrik akımları ile tedavi</vt:lpstr>
      <vt:lpstr>Laser Tedavisi</vt:lpstr>
      <vt:lpstr>Enfraruj Tedavi modalitesi</vt:lpstr>
      <vt:lpstr>Kombine Cihazlar</vt:lpstr>
      <vt:lpstr>Enfraruj uygulaması</vt:lpstr>
      <vt:lpstr>Masaj Teknikleri</vt:lpstr>
      <vt:lpstr>Masaj Teknikleri</vt:lpstr>
      <vt:lpstr>PowerPoint Sunusu</vt:lpstr>
      <vt:lpstr>Egzersizler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win7</cp:lastModifiedBy>
  <cp:revision>38</cp:revision>
  <dcterms:created xsi:type="dcterms:W3CDTF">2013-06-05T14:17:14Z</dcterms:created>
  <dcterms:modified xsi:type="dcterms:W3CDTF">2013-06-14T19:27:45Z</dcterms:modified>
</cp:coreProperties>
</file>